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dbtvm1.ilc.cnr.it/linci/Linci_Isapi.dll?AZIONE=Connessione&amp;FINESTRA=Linci_Det.htm&amp;TESTO=DBN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2630657"/>
          </a:xfrm>
        </p:spPr>
        <p:txBody>
          <a:bodyPr>
            <a:normAutofit/>
          </a:bodyPr>
          <a:lstStyle/>
          <a:p>
            <a:r>
              <a:rPr lang="it-IT" sz="5400" b="1" dirty="0"/>
              <a:t>Dialettologia italiana</a:t>
            </a:r>
            <a:br>
              <a:rPr lang="it-IT" sz="5400" b="1" dirty="0"/>
            </a:br>
            <a:r>
              <a:rPr lang="it-IT" sz="4400" b="1" dirty="0" err="1"/>
              <a:t>a.a</a:t>
            </a:r>
            <a:r>
              <a:rPr lang="it-IT" sz="4400" b="1" dirty="0"/>
              <a:t>. </a:t>
            </a:r>
            <a:r>
              <a:rPr lang="it-IT" sz="4400" b="1"/>
              <a:t>2022/23</a:t>
            </a:r>
            <a:endParaRPr lang="it-IT" sz="4400" b="1" dirty="0"/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1273629"/>
            <a:ext cx="11826240" cy="5373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000" dirty="0"/>
              <a:t>Nella varietà </a:t>
            </a:r>
            <a:r>
              <a:rPr lang="it-IT" sz="3000" b="1" dirty="0"/>
              <a:t>meridionale estrema</a:t>
            </a:r>
            <a:r>
              <a:rPr lang="it-IT" sz="3000" dirty="0"/>
              <a:t>:</a:t>
            </a:r>
          </a:p>
          <a:p>
            <a:pPr lvl="0"/>
            <a:r>
              <a:rPr lang="it-IT" sz="3000" dirty="0"/>
              <a:t>la </a:t>
            </a:r>
            <a:r>
              <a:rPr lang="it-IT" sz="3000" i="1" dirty="0"/>
              <a:t>e </a:t>
            </a:r>
            <a:r>
              <a:rPr lang="it-IT" sz="3000" dirty="0" err="1"/>
              <a:t>e</a:t>
            </a:r>
            <a:r>
              <a:rPr lang="it-IT" sz="3000" dirty="0"/>
              <a:t> la </a:t>
            </a:r>
            <a:r>
              <a:rPr lang="it-IT" sz="3000" i="1" dirty="0"/>
              <a:t>o</a:t>
            </a:r>
            <a:r>
              <a:rPr lang="it-IT" sz="3000" dirty="0"/>
              <a:t> chiuse sono sostituite con quelle aperte (</a:t>
            </a:r>
            <a:r>
              <a:rPr lang="it-IT" sz="3000" i="1" dirty="0" err="1"/>
              <a:t>nève</a:t>
            </a:r>
            <a:r>
              <a:rPr lang="it-IT" sz="3000" i="1" dirty="0"/>
              <a:t>, </a:t>
            </a:r>
            <a:r>
              <a:rPr lang="it-IT" sz="3000" i="1" dirty="0" err="1"/>
              <a:t>staziòne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sono presenti consonanti retroflesse </a:t>
            </a:r>
            <a:r>
              <a:rPr lang="it-IT" sz="3000" i="1" dirty="0"/>
              <a:t>(</a:t>
            </a:r>
            <a:r>
              <a:rPr lang="it-IT" sz="3000" i="1" dirty="0" err="1"/>
              <a:t>ṛṛosa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beḍḍa</a:t>
            </a:r>
            <a:r>
              <a:rPr lang="it-IT" sz="3000" i="1" dirty="0"/>
              <a:t> </a:t>
            </a:r>
            <a:r>
              <a:rPr lang="it-IT" sz="3000" dirty="0"/>
              <a:t>‘bella’);</a:t>
            </a:r>
          </a:p>
          <a:p>
            <a:pPr lvl="0"/>
            <a:r>
              <a:rPr lang="it-IT" sz="3000" dirty="0"/>
              <a:t>il passato remoto è usato anche per eventi non lontani nel tempo (</a:t>
            </a:r>
            <a:r>
              <a:rPr lang="it-IT" sz="3000" i="1" dirty="0"/>
              <a:t>stamattina non ti incontrai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verbo tende a essere collocato in posizione finale (</a:t>
            </a:r>
            <a:r>
              <a:rPr lang="it-IT" sz="3000" i="1" dirty="0"/>
              <a:t>in ufficio sono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complemento oggetto animato è preceduto dalla preposizione </a:t>
            </a:r>
            <a:r>
              <a:rPr lang="it-IT" sz="3000" i="1" dirty="0"/>
              <a:t>a </a:t>
            </a:r>
            <a:r>
              <a:rPr lang="it-IT" sz="3000" dirty="0"/>
              <a:t>(accusativo preposizionale): </a:t>
            </a:r>
            <a:r>
              <a:rPr lang="it-IT" sz="3000" i="1" dirty="0"/>
              <a:t>chiama a Maria</a:t>
            </a:r>
            <a:r>
              <a:rPr lang="it-IT" sz="3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8921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2880" y="1195121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dirty="0"/>
              <a:t>Nella varietà </a:t>
            </a:r>
            <a:r>
              <a:rPr lang="it-IT" sz="3000" b="1" dirty="0"/>
              <a:t>sarda</a:t>
            </a:r>
            <a:r>
              <a:rPr lang="it-IT" sz="3000" dirty="0"/>
              <a:t>:</a:t>
            </a:r>
          </a:p>
          <a:p>
            <a:pPr lvl="0"/>
            <a:r>
              <a:rPr lang="it-IT" sz="3000" dirty="0"/>
              <a:t>le </a:t>
            </a:r>
            <a:r>
              <a:rPr lang="it-IT" sz="3000" i="1" dirty="0"/>
              <a:t>e </a:t>
            </a:r>
            <a:r>
              <a:rPr lang="it-IT" sz="3000" dirty="0" err="1"/>
              <a:t>e</a:t>
            </a:r>
            <a:r>
              <a:rPr lang="it-IT" sz="3000" dirty="0"/>
              <a:t> </a:t>
            </a:r>
            <a:r>
              <a:rPr lang="it-IT" sz="3000" i="1" dirty="0"/>
              <a:t>o</a:t>
            </a:r>
            <a:r>
              <a:rPr lang="it-IT" sz="3000" dirty="0"/>
              <a:t> accentate tendono a essere pronunciate aperte nei singolari o nei femminili plurali (</a:t>
            </a:r>
            <a:r>
              <a:rPr lang="it-IT" sz="3000" i="1" dirty="0"/>
              <a:t>il </a:t>
            </a:r>
            <a:r>
              <a:rPr lang="it-IT" sz="3000" i="1" dirty="0" err="1"/>
              <a:t>tètto</a:t>
            </a:r>
            <a:r>
              <a:rPr lang="it-IT" sz="3000" dirty="0"/>
              <a:t>,</a:t>
            </a:r>
            <a:r>
              <a:rPr lang="it-IT" sz="3000" i="1" dirty="0"/>
              <a:t> il </a:t>
            </a:r>
            <a:r>
              <a:rPr lang="it-IT" sz="3000" i="1" dirty="0" err="1"/>
              <a:t>signòre</a:t>
            </a:r>
            <a:r>
              <a:rPr lang="it-IT" sz="3000" dirty="0"/>
              <a:t>, </a:t>
            </a:r>
            <a:r>
              <a:rPr lang="it-IT" sz="3000" i="1" dirty="0"/>
              <a:t>la </a:t>
            </a:r>
            <a:r>
              <a:rPr lang="it-IT" sz="3000" i="1" dirty="0" err="1"/>
              <a:t>signòra</a:t>
            </a:r>
            <a:r>
              <a:rPr lang="it-IT" sz="3000" dirty="0"/>
              <a:t>, </a:t>
            </a:r>
            <a:r>
              <a:rPr lang="it-IT" sz="3000" i="1" dirty="0"/>
              <a:t>le </a:t>
            </a:r>
            <a:r>
              <a:rPr lang="it-IT" sz="3000" i="1" dirty="0" err="1"/>
              <a:t>signòre</a:t>
            </a:r>
            <a:r>
              <a:rPr lang="it-IT" sz="3000" dirty="0"/>
              <a:t>) e</a:t>
            </a:r>
            <a:r>
              <a:rPr lang="it-IT" sz="3000" i="1" dirty="0"/>
              <a:t> </a:t>
            </a:r>
            <a:r>
              <a:rPr lang="it-IT" sz="3000" dirty="0"/>
              <a:t>chiuse nei maschili plurali (</a:t>
            </a:r>
            <a:r>
              <a:rPr lang="it-IT" sz="3000" i="1" dirty="0"/>
              <a:t>i </a:t>
            </a:r>
            <a:r>
              <a:rPr lang="it-IT" sz="3000" i="1" dirty="0" err="1"/>
              <a:t>tétti</a:t>
            </a:r>
            <a:r>
              <a:rPr lang="it-IT" sz="3000" dirty="0"/>
              <a:t>,</a:t>
            </a:r>
            <a:r>
              <a:rPr lang="it-IT" sz="3000" i="1" dirty="0"/>
              <a:t> i </a:t>
            </a:r>
            <a:r>
              <a:rPr lang="it-IT" sz="3000" i="1" dirty="0" err="1"/>
              <a:t>signóri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le consonanti occlusive sono realizzate intense dopo una vocale accentata (</a:t>
            </a:r>
            <a:r>
              <a:rPr lang="it-IT" sz="3000" i="1" dirty="0"/>
              <a:t>cappo </a:t>
            </a:r>
            <a:r>
              <a:rPr lang="it-IT" sz="3000" dirty="0"/>
              <a:t>‘capo’,</a:t>
            </a:r>
            <a:r>
              <a:rPr lang="it-IT" sz="3000" i="1" dirty="0"/>
              <a:t> vitta </a:t>
            </a:r>
            <a:r>
              <a:rPr lang="it-IT" sz="3000" dirty="0"/>
              <a:t>‘vita’, </a:t>
            </a:r>
            <a:r>
              <a:rPr lang="it-IT" sz="3000" i="1" dirty="0" err="1"/>
              <a:t>pocco</a:t>
            </a:r>
            <a:r>
              <a:rPr lang="it-IT" sz="3000" i="1" dirty="0"/>
              <a:t> </a:t>
            </a:r>
            <a:r>
              <a:rPr lang="it-IT" sz="3000" dirty="0"/>
              <a:t>‘poco’);</a:t>
            </a:r>
          </a:p>
          <a:p>
            <a:pPr lvl="0"/>
            <a:r>
              <a:rPr lang="it-IT" sz="3000" dirty="0"/>
              <a:t>la vibrante a inizio di parola tende a raddoppiare dopo vocale (</a:t>
            </a:r>
            <a:r>
              <a:rPr lang="it-IT" sz="3000" i="1" dirty="0"/>
              <a:t>la </a:t>
            </a:r>
            <a:r>
              <a:rPr lang="it-IT" sz="3000" i="1" dirty="0" err="1"/>
              <a:t>rregina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verbo tende a essere collocato in posizione finale (</a:t>
            </a:r>
            <a:r>
              <a:rPr lang="it-IT" sz="3000" i="1" dirty="0"/>
              <a:t>in ufficio sono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verbo </a:t>
            </a:r>
            <a:r>
              <a:rPr lang="it-IT" sz="3000" i="1" dirty="0"/>
              <a:t>essere</a:t>
            </a:r>
            <a:r>
              <a:rPr lang="it-IT" sz="3000" dirty="0"/>
              <a:t> seguito dal gerundio è usato per un’azione in corso di svolgimento (</a:t>
            </a:r>
            <a:r>
              <a:rPr lang="it-IT" sz="3000" i="1" dirty="0"/>
              <a:t>sono parlando </a:t>
            </a:r>
            <a:r>
              <a:rPr lang="it-IT" sz="3000" dirty="0"/>
              <a:t>‘sto parlando’). </a:t>
            </a:r>
          </a:p>
        </p:txBody>
      </p:sp>
    </p:spTree>
    <p:extLst>
      <p:ext uri="{BB962C8B-B14F-4D97-AF65-F5344CB8AC3E}">
        <p14:creationId xmlns:p14="http://schemas.microsoft.com/office/powerpoint/2010/main" val="262158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9749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Nel</a:t>
            </a:r>
            <a:r>
              <a:rPr lang="it-IT" sz="3000" b="1" dirty="0"/>
              <a:t> lessico</a:t>
            </a:r>
            <a:r>
              <a:rPr lang="it-IT" sz="3000" dirty="0"/>
              <a:t> gli italiani regionali sono caratterizzati dalla presenza di </a:t>
            </a:r>
            <a:r>
              <a:rPr lang="it-IT" sz="3000" b="1" dirty="0"/>
              <a:t>dialettismi</a:t>
            </a:r>
            <a:r>
              <a:rPr lang="it-IT" sz="3000" dirty="0"/>
              <a:t>, cioè di parole provenienti dal dialetto locale e assenti nell’italiano standard, come </a:t>
            </a:r>
            <a:r>
              <a:rPr lang="it-IT" sz="3000" i="1" dirty="0"/>
              <a:t>tosa </a:t>
            </a:r>
            <a:r>
              <a:rPr lang="it-IT" sz="3000" dirty="0"/>
              <a:t>‘ragazza’ o </a:t>
            </a:r>
            <a:r>
              <a:rPr lang="it-IT" sz="3000" i="1" dirty="0"/>
              <a:t>paciugo </a:t>
            </a:r>
            <a:r>
              <a:rPr lang="it-IT" sz="3000" dirty="0"/>
              <a:t>‘pasticcio’ nell’area settentrionale,</a:t>
            </a:r>
            <a:r>
              <a:rPr lang="it-IT" sz="3000" i="1" dirty="0"/>
              <a:t> guaglione </a:t>
            </a:r>
            <a:r>
              <a:rPr lang="it-IT" sz="3000" dirty="0"/>
              <a:t>‘ragazzo’ in Campania, </a:t>
            </a:r>
            <a:r>
              <a:rPr lang="it-IT" sz="3000" i="1" dirty="0"/>
              <a:t>zito </a:t>
            </a:r>
            <a:r>
              <a:rPr lang="it-IT" sz="3000" dirty="0"/>
              <a:t>‘fidanzato’ in Calabria, </a:t>
            </a:r>
            <a:r>
              <a:rPr lang="it-IT" sz="3000" i="1" dirty="0" err="1"/>
              <a:t>vuccirìa</a:t>
            </a:r>
            <a:r>
              <a:rPr lang="it-IT" sz="3000" i="1" dirty="0"/>
              <a:t> </a:t>
            </a:r>
            <a:r>
              <a:rPr lang="it-IT" sz="3000" dirty="0"/>
              <a:t>‘baldoria’ in Sicilia. </a:t>
            </a:r>
          </a:p>
          <a:p>
            <a:pPr marL="0" indent="0" algn="just">
              <a:buNone/>
            </a:pPr>
            <a:r>
              <a:rPr lang="it-IT" sz="3000" dirty="0"/>
              <a:t>I dialettismi spesso riescono a </a:t>
            </a:r>
            <a:r>
              <a:rPr lang="it-IT" sz="3000" b="1" dirty="0"/>
              <a:t>varcare i confini locali </a:t>
            </a:r>
            <a:r>
              <a:rPr lang="it-IT" sz="3000" dirty="0"/>
              <a:t>ed entrare nel lessico italiano: per limitarci all’ambito culinario, pensiamo al piemontese </a:t>
            </a:r>
            <a:r>
              <a:rPr lang="it-IT" sz="3000" i="1" dirty="0"/>
              <a:t>grissino</a:t>
            </a:r>
            <a:r>
              <a:rPr lang="it-IT" sz="3000" dirty="0"/>
              <a:t>, al lombardo </a:t>
            </a:r>
            <a:r>
              <a:rPr lang="it-IT" sz="3000" i="1" dirty="0"/>
              <a:t>panettone</a:t>
            </a:r>
            <a:r>
              <a:rPr lang="it-IT" sz="3000" dirty="0"/>
              <a:t>, all’emiliano </a:t>
            </a:r>
            <a:r>
              <a:rPr lang="it-IT" sz="3000" i="1" dirty="0"/>
              <a:t>cappelletti</a:t>
            </a:r>
            <a:r>
              <a:rPr lang="it-IT" sz="3000" dirty="0"/>
              <a:t>, al campano </a:t>
            </a:r>
            <a:r>
              <a:rPr lang="it-IT" sz="3000" i="1" dirty="0"/>
              <a:t>mozzarella</a:t>
            </a:r>
            <a:r>
              <a:rPr lang="it-IT" sz="3000" dirty="0"/>
              <a:t>, al siciliano </a:t>
            </a:r>
            <a:r>
              <a:rPr lang="it-IT" sz="3000" i="1" dirty="0"/>
              <a:t>cassata</a:t>
            </a:r>
            <a:r>
              <a:rPr lang="it-IT" sz="3000" dirty="0"/>
              <a:t>. </a:t>
            </a:r>
          </a:p>
          <a:p>
            <a:pPr marL="0" indent="0" algn="just">
              <a:buNone/>
            </a:pPr>
            <a:r>
              <a:rPr lang="it-IT" sz="3000" dirty="0"/>
              <a:t>Molti dialettismi, a partire dal secondo Ottocento, </a:t>
            </a:r>
            <a:r>
              <a:rPr lang="it-IT" sz="3000" b="1" dirty="0"/>
              <a:t>si sono diffusi in tutto il Paese </a:t>
            </a:r>
            <a:r>
              <a:rPr lang="it-IT" sz="3000" dirty="0"/>
              <a:t>integrandosi perfettamente nel lessico italiano, come </a:t>
            </a:r>
            <a:r>
              <a:rPr lang="it-IT" sz="3000" i="1" dirty="0"/>
              <a:t>giocattolo </a:t>
            </a:r>
            <a:r>
              <a:rPr lang="it-IT" sz="3000" dirty="0"/>
              <a:t>dal veneziano, </a:t>
            </a:r>
            <a:r>
              <a:rPr lang="it-IT" sz="3000" i="1" dirty="0"/>
              <a:t>teppista </a:t>
            </a:r>
            <a:r>
              <a:rPr lang="it-IT" sz="3000" dirty="0"/>
              <a:t>dal milanese, </a:t>
            </a:r>
            <a:r>
              <a:rPr lang="it-IT" sz="3000" i="1" dirty="0"/>
              <a:t>battere la fiacca </a:t>
            </a:r>
            <a:r>
              <a:rPr lang="it-IT" sz="3000" dirty="0"/>
              <a:t>dal piemontese, </a:t>
            </a:r>
            <a:r>
              <a:rPr lang="it-IT" sz="3000" i="1" dirty="0"/>
              <a:t>pennichella </a:t>
            </a:r>
            <a:r>
              <a:rPr lang="it-IT" sz="3000" dirty="0"/>
              <a:t>dal romanesco, </a:t>
            </a:r>
            <a:r>
              <a:rPr lang="it-IT" sz="3000" i="1" dirty="0"/>
              <a:t>intrallazzo </a:t>
            </a:r>
            <a:r>
              <a:rPr lang="it-IT" sz="3000" dirty="0"/>
              <a:t>dal siciliano. </a:t>
            </a:r>
          </a:p>
          <a:p>
            <a:pPr marL="0" indent="0">
              <a:buNone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34560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Le indagini di </a:t>
            </a:r>
            <a:r>
              <a:rPr lang="it-IT" sz="3000" dirty="0" err="1"/>
              <a:t>Rüegg</a:t>
            </a:r>
            <a:r>
              <a:rPr lang="it-IT" sz="3000" dirty="0"/>
              <a:t> (1956) hanno inoltre evidenziato l’ampia diffusione di sinonimi </a:t>
            </a:r>
            <a:r>
              <a:rPr lang="it-IT" sz="3000" dirty="0" err="1"/>
              <a:t>diatopicamente</a:t>
            </a:r>
            <a:r>
              <a:rPr lang="it-IT" sz="3000" dirty="0"/>
              <a:t> differenziati, soprattutto per il lessico materiale e per nozioni quotidiane, che vengono chiamati </a:t>
            </a:r>
            <a:r>
              <a:rPr lang="it-IT" sz="3000" b="1" dirty="0"/>
              <a:t>geosinonimi</a:t>
            </a:r>
            <a:r>
              <a:rPr lang="it-IT" sz="3000" dirty="0"/>
              <a:t>. </a:t>
            </a:r>
          </a:p>
          <a:p>
            <a:pPr marL="0" indent="0" algn="just">
              <a:buNone/>
            </a:pPr>
            <a:r>
              <a:rPr lang="it-IT" sz="3000" dirty="0"/>
              <a:t>Ad esempio, lo stesso frutto è chiamato in Italia settentrionale </a:t>
            </a:r>
            <a:r>
              <a:rPr lang="it-IT" sz="3000" i="1" dirty="0"/>
              <a:t>anguria</a:t>
            </a:r>
            <a:r>
              <a:rPr lang="it-IT" sz="3000" dirty="0"/>
              <a:t>, in Toscana e a Roma </a:t>
            </a:r>
            <a:r>
              <a:rPr lang="it-IT" sz="3000" i="1" dirty="0"/>
              <a:t>cocomero</a:t>
            </a:r>
            <a:r>
              <a:rPr lang="it-IT" sz="3000" dirty="0"/>
              <a:t>, in Abruzzo </a:t>
            </a:r>
            <a:r>
              <a:rPr lang="it-IT" sz="3000" i="1" dirty="0" err="1"/>
              <a:t>citrone</a:t>
            </a:r>
            <a:r>
              <a:rPr lang="it-IT" sz="3000" dirty="0"/>
              <a:t>, nel Mezzogiorno </a:t>
            </a:r>
            <a:r>
              <a:rPr lang="it-IT" sz="3000" i="1" dirty="0"/>
              <a:t>melone</a:t>
            </a:r>
            <a:r>
              <a:rPr lang="it-IT" sz="3000" dirty="0"/>
              <a:t>, </a:t>
            </a:r>
            <a:r>
              <a:rPr lang="it-IT" sz="3000" i="1" dirty="0"/>
              <a:t>mellone </a:t>
            </a:r>
            <a:r>
              <a:rPr lang="it-IT" sz="3000" dirty="0"/>
              <a:t>o </a:t>
            </a:r>
            <a:r>
              <a:rPr lang="it-IT" sz="3000" i="1" dirty="0"/>
              <a:t>mellone d’acqua</a:t>
            </a:r>
            <a:r>
              <a:rPr lang="it-IT" sz="3000" dirty="0"/>
              <a:t>; lo stesso oggetto è chiamato </a:t>
            </a:r>
            <a:r>
              <a:rPr lang="it-IT" sz="3000" i="1" dirty="0"/>
              <a:t>ometto </a:t>
            </a:r>
            <a:r>
              <a:rPr lang="it-IT" sz="3000" dirty="0"/>
              <a:t>in Lombardia, </a:t>
            </a:r>
            <a:r>
              <a:rPr lang="it-IT" sz="3000" i="1" dirty="0"/>
              <a:t>gruccia </a:t>
            </a:r>
            <a:r>
              <a:rPr lang="it-IT" sz="3000" dirty="0"/>
              <a:t>in Toscana, </a:t>
            </a:r>
            <a:r>
              <a:rPr lang="it-IT" sz="3000" i="1" dirty="0"/>
              <a:t>stampella </a:t>
            </a:r>
            <a:r>
              <a:rPr lang="it-IT" sz="3000" dirty="0"/>
              <a:t>a Roma e </a:t>
            </a:r>
            <a:r>
              <a:rPr lang="it-IT" sz="3000" i="1" dirty="0"/>
              <a:t>crocetta </a:t>
            </a:r>
            <a:r>
              <a:rPr lang="it-IT" sz="3000" dirty="0"/>
              <a:t>in Abruzzo. </a:t>
            </a:r>
            <a:endParaRPr lang="it-IT" sz="1000" dirty="0"/>
          </a:p>
          <a:p>
            <a:pPr marL="0" indent="0" algn="just">
              <a:buNone/>
            </a:pPr>
            <a:endParaRPr lang="it-IT" sz="3000" dirty="0"/>
          </a:p>
          <a:p>
            <a:pPr marL="0" indent="0" algn="just">
              <a:buNone/>
            </a:pPr>
            <a:r>
              <a:rPr lang="it-IT" sz="3000" dirty="0"/>
              <a:t>Si parla invece di </a:t>
            </a:r>
            <a:r>
              <a:rPr lang="it-IT" sz="3000" b="1" dirty="0" err="1"/>
              <a:t>geoomonimi</a:t>
            </a:r>
            <a:r>
              <a:rPr lang="it-IT" sz="3000" b="1" dirty="0"/>
              <a:t> </a:t>
            </a:r>
            <a:r>
              <a:rPr lang="it-IT" sz="3000" dirty="0"/>
              <a:t>per parole identiche nella forma ma con significato diverso a seconda delle aree: </a:t>
            </a:r>
            <a:r>
              <a:rPr lang="it-IT" sz="3000" i="1" dirty="0"/>
              <a:t>lea </a:t>
            </a:r>
            <a:r>
              <a:rPr lang="it-IT" sz="3000" dirty="0"/>
              <a:t>è in piemontese ‘viale alberato’ (dal francese </a:t>
            </a:r>
            <a:r>
              <a:rPr lang="it-IT" sz="3000" i="1" dirty="0" err="1"/>
              <a:t>allée</a:t>
            </a:r>
            <a:r>
              <a:rPr lang="it-IT" sz="3000" dirty="0"/>
              <a:t>) e in veneto ‘fango’ (</a:t>
            </a:r>
            <a:r>
              <a:rPr lang="it-IT" sz="3000" dirty="0" err="1"/>
              <a:t>lat</a:t>
            </a:r>
            <a:r>
              <a:rPr lang="it-IT" sz="3000" dirty="0"/>
              <a:t>. </a:t>
            </a:r>
            <a:r>
              <a:rPr lang="it-IT" sz="3000" i="1" dirty="0" err="1"/>
              <a:t>laetamen</a:t>
            </a:r>
            <a:r>
              <a:rPr lang="it-IT" sz="3000" dirty="0"/>
              <a:t>); </a:t>
            </a:r>
            <a:r>
              <a:rPr lang="it-IT" sz="3000" i="1" dirty="0"/>
              <a:t>fregno </a:t>
            </a:r>
            <a:r>
              <a:rPr lang="it-IT" sz="3000" dirty="0"/>
              <a:t>significa a Roma e nel Lazio ‘sciocco, ingenuo’ mentre in Abruzzo è ‘scaltro, efficiente’</a:t>
            </a:r>
          </a:p>
        </p:txBody>
      </p:sp>
    </p:spTree>
    <p:extLst>
      <p:ext uri="{BB962C8B-B14F-4D97-AF65-F5344CB8AC3E}">
        <p14:creationId xmlns:p14="http://schemas.microsoft.com/office/powerpoint/2010/main" val="127314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786" y="27502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4" y="787792"/>
            <a:ext cx="11868443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Il progetto </a:t>
            </a:r>
            <a:r>
              <a:rPr lang="it-IT" sz="3000" i="1" dirty="0" err="1"/>
              <a:t>LinCi</a:t>
            </a:r>
            <a:r>
              <a:rPr lang="it-IT" sz="3000" i="1" dirty="0"/>
              <a:t>. La lingua delle città </a:t>
            </a:r>
            <a:r>
              <a:rPr lang="it-IT" sz="3000" dirty="0"/>
              <a:t>(Nesi/Poggi </a:t>
            </a:r>
            <a:r>
              <a:rPr lang="it-IT" sz="3000" dirty="0" err="1"/>
              <a:t>Salani</a:t>
            </a:r>
            <a:r>
              <a:rPr lang="it-IT" sz="3000" dirty="0"/>
              <a:t> 2013) ha indagato la variazione diatopica in molti centri urbani italiani, rilevando una tendenza all’omologazione di alcune denominazioni a livello nazionale: ad esempio l’anello nuziale è quasi ovunque </a:t>
            </a:r>
            <a:r>
              <a:rPr lang="it-IT" sz="3000" i="1" dirty="0"/>
              <a:t>fede</a:t>
            </a:r>
            <a:r>
              <a:rPr lang="it-IT" sz="3000" dirty="0"/>
              <a:t>, mentre va scomparendo il settentrionale </a:t>
            </a:r>
            <a:r>
              <a:rPr lang="it-IT" sz="3000" i="1" dirty="0"/>
              <a:t>vera</a:t>
            </a:r>
            <a:r>
              <a:rPr lang="it-IT" sz="3000" dirty="0"/>
              <a:t>.</a:t>
            </a:r>
            <a:r>
              <a:rPr lang="it-IT" sz="3000" i="1" dirty="0"/>
              <a:t> </a:t>
            </a:r>
            <a:r>
              <a:rPr lang="it-IT" sz="3000" dirty="0"/>
              <a:t>Restano comunque numerose le differenze areali, che talvolta non hanno una diretta corrispondenza con parole dialettali (</a:t>
            </a:r>
            <a:r>
              <a:rPr lang="it-IT" sz="3000" i="1" dirty="0"/>
              <a:t>caffè lungo</a:t>
            </a:r>
            <a:r>
              <a:rPr lang="it-IT" sz="3000" dirty="0"/>
              <a:t> in Toscana diventa invece </a:t>
            </a:r>
            <a:r>
              <a:rPr lang="it-IT" sz="3000" i="1" dirty="0"/>
              <a:t>caffè alto </a:t>
            </a:r>
            <a:r>
              <a:rPr lang="it-IT" sz="3000" dirty="0"/>
              <a:t>e in Sicilia </a:t>
            </a:r>
            <a:r>
              <a:rPr lang="it-IT" sz="3000" i="1" dirty="0"/>
              <a:t>caffè lento</a:t>
            </a:r>
            <a:r>
              <a:rPr lang="it-IT" sz="3000" dirty="0"/>
              <a:t>). </a:t>
            </a:r>
          </a:p>
          <a:p>
            <a:pPr marL="0" indent="0" algn="just">
              <a:buNone/>
            </a:pPr>
            <a:r>
              <a:rPr lang="it-IT" sz="3000" dirty="0"/>
              <a:t>Esistono anche </a:t>
            </a:r>
            <a:r>
              <a:rPr lang="it-IT" sz="3000" b="1" dirty="0"/>
              <a:t>regionalismi semantici</a:t>
            </a:r>
            <a:r>
              <a:rPr lang="it-IT" sz="3000" dirty="0"/>
              <a:t>, parole che negli italiani regionali assumono un significato diverso da quello che hanno nell’italiano standard: in Valle d’Aosta </a:t>
            </a:r>
            <a:r>
              <a:rPr lang="it-IT" sz="3000" i="1" dirty="0"/>
              <a:t>cotoletta </a:t>
            </a:r>
            <a:r>
              <a:rPr lang="it-IT" sz="3000" dirty="0"/>
              <a:t>significa ‘bistecca con l’osso’; in tutto il meridione </a:t>
            </a:r>
            <a:r>
              <a:rPr lang="it-IT" sz="3000" i="1" dirty="0"/>
              <a:t>mazzate </a:t>
            </a:r>
            <a:r>
              <a:rPr lang="it-IT" sz="3000" dirty="0"/>
              <a:t>non sono ‘colpi con la mazza’ ma ‘percosse’, </a:t>
            </a:r>
            <a:r>
              <a:rPr lang="it-IT" sz="3000" i="1" dirty="0"/>
              <a:t>cacciare </a:t>
            </a:r>
            <a:r>
              <a:rPr lang="it-IT" sz="3000" dirty="0"/>
              <a:t>può significare ‘tirare fuori’ e </a:t>
            </a:r>
            <a:r>
              <a:rPr lang="it-IT" sz="3000" i="1" dirty="0"/>
              <a:t>tenere</a:t>
            </a:r>
            <a:r>
              <a:rPr lang="it-IT" sz="3000" dirty="0"/>
              <a:t> ‘avere’; in Abruzzo </a:t>
            </a:r>
            <a:r>
              <a:rPr lang="it-IT" sz="3000" i="1" dirty="0"/>
              <a:t>cercare </a:t>
            </a:r>
            <a:r>
              <a:rPr lang="it-IT" sz="3000" dirty="0"/>
              <a:t>può valere ‘chiedere’; in Sicilia </a:t>
            </a:r>
            <a:r>
              <a:rPr lang="it-IT" sz="3000" i="1" dirty="0"/>
              <a:t>mollica </a:t>
            </a:r>
            <a:r>
              <a:rPr lang="it-IT" sz="3000" dirty="0"/>
              <a:t>e </a:t>
            </a:r>
            <a:r>
              <a:rPr lang="it-IT" sz="3000" i="1" dirty="0"/>
              <a:t>sdegnoso</a:t>
            </a:r>
            <a:r>
              <a:rPr lang="it-IT" sz="3000" dirty="0"/>
              <a:t> significano rispettivamente ‘pangrattato’ e ‘nauseante (di un alimento troppo dolce)’. </a:t>
            </a:r>
          </a:p>
        </p:txBody>
      </p:sp>
    </p:spTree>
    <p:extLst>
      <p:ext uri="{BB962C8B-B14F-4D97-AF65-F5344CB8AC3E}">
        <p14:creationId xmlns:p14="http://schemas.microsoft.com/office/powerpoint/2010/main" val="112182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E598E5-9C2E-EC5F-94EE-E7EAE6C1D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000" dirty="0">
                <a:latin typeface="+mn-lt"/>
              </a:rPr>
              <a:t>Recentemente il progetto è stato immesso in rete:</a:t>
            </a:r>
            <a:br>
              <a:rPr lang="it-IT" sz="3000" dirty="0"/>
            </a:br>
            <a:br>
              <a:rPr lang="it-IT" sz="2400" dirty="0"/>
            </a:br>
            <a:r>
              <a:rPr lang="it-IT" sz="2400" dirty="0">
                <a:hlinkClick r:id="rId2"/>
              </a:rPr>
              <a:t>LINCI (cnr.it)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332408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1071029"/>
            <a:ext cx="11901268" cy="5437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La convivenza tra italiano e dialetti ha </a:t>
            </a:r>
            <a:r>
              <a:rPr lang="it-IT" sz="3000"/>
              <a:t>dato origine agli </a:t>
            </a:r>
            <a:r>
              <a:rPr lang="it-IT" sz="3000" b="1" dirty="0"/>
              <a:t>italiani regionali</a:t>
            </a:r>
            <a:r>
              <a:rPr lang="it-IT" sz="3000" dirty="0"/>
              <a:t>, che possono essere considerati </a:t>
            </a:r>
            <a:r>
              <a:rPr lang="it-IT" sz="3000" i="1" dirty="0"/>
              <a:t>dialetti secondari</a:t>
            </a:r>
            <a:r>
              <a:rPr lang="it-IT" sz="3000" dirty="0"/>
              <a:t>. Il fenomeno emerge dal secondo Ottocento (Romani, Siniscalchi), ma non è ancora definito in questo modo.</a:t>
            </a:r>
          </a:p>
          <a:p>
            <a:pPr marL="0" indent="0" algn="just">
              <a:buNone/>
            </a:pPr>
            <a:r>
              <a:rPr lang="it-IT" sz="3000" dirty="0"/>
              <a:t>L’etichetta di </a:t>
            </a:r>
            <a:r>
              <a:rPr lang="it-IT" sz="3000" i="1" dirty="0"/>
              <a:t>italiano regionale</a:t>
            </a:r>
            <a:r>
              <a:rPr lang="it-IT" sz="3000" dirty="0"/>
              <a:t> fa riferimento a una varietà di italiano contraddistinta dall’affiorare di caratteristiche locali proprie di una specifica area: dal momento che queste varietà non si estendono quasi mai sullo spazio geografico corrispondente alle regioni amministrative italiane, sarebbe in realtà più opportuno parlare di </a:t>
            </a:r>
            <a:r>
              <a:rPr lang="it-IT" sz="3000" i="1" dirty="0"/>
              <a:t>italiani</a:t>
            </a:r>
            <a:r>
              <a:rPr lang="it-IT" sz="3000" dirty="0"/>
              <a:t> </a:t>
            </a:r>
            <a:r>
              <a:rPr lang="it-IT" sz="3000" i="1" dirty="0"/>
              <a:t>locali</a:t>
            </a:r>
            <a:r>
              <a:rPr lang="it-IT" sz="3000" dirty="0"/>
              <a:t> o meglio ancora </a:t>
            </a:r>
            <a:r>
              <a:rPr lang="it-IT" sz="3000" i="1" dirty="0"/>
              <a:t>areali</a:t>
            </a:r>
            <a:r>
              <a:rPr lang="it-IT" sz="3000" dirty="0"/>
              <a:t>. </a:t>
            </a:r>
          </a:p>
          <a:p>
            <a:pPr marL="0" indent="0" algn="just">
              <a:buNone/>
            </a:pPr>
            <a:r>
              <a:rPr lang="it-IT" sz="3000" dirty="0"/>
              <a:t>Tuttavia, a partire da Pellegrini (1960) si è affermata questa etichetta. Nei decenni successivi sono state proposte molte differenti partizioni del </a:t>
            </a:r>
            <a:r>
              <a:rPr lang="it-IT" sz="3000" i="1" dirty="0"/>
              <a:t>continuum</a:t>
            </a:r>
            <a:r>
              <a:rPr lang="it-IT" sz="3000" dirty="0"/>
              <a:t> che va dall’italiano standard a quello dialettizzato.</a:t>
            </a:r>
          </a:p>
        </p:txBody>
      </p:sp>
    </p:spTree>
    <p:extLst>
      <p:ext uri="{BB962C8B-B14F-4D97-AF65-F5344CB8AC3E}">
        <p14:creationId xmlns:p14="http://schemas.microsoft.com/office/powerpoint/2010/main" val="52833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12708" y="1082711"/>
            <a:ext cx="11840308" cy="54441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Al di là delle possibili partizioni, è importante osservare che elementi locali </a:t>
            </a:r>
            <a:r>
              <a:rPr lang="it-IT" sz="3000" b="1" dirty="0"/>
              <a:t>coinvolgono la</a:t>
            </a:r>
            <a:r>
              <a:rPr lang="it-IT" sz="3000" dirty="0"/>
              <a:t> </a:t>
            </a:r>
            <a:r>
              <a:rPr lang="it-IT" sz="3000" b="1" dirty="0"/>
              <a:t>lingua parlata a tutti i livelli</a:t>
            </a:r>
            <a:r>
              <a:rPr lang="it-IT" sz="3000" dirty="0"/>
              <a:t>, entrando in stretta relazione con </a:t>
            </a:r>
            <a:r>
              <a:rPr lang="it-IT" sz="3000" b="1" dirty="0"/>
              <a:t>altri assi di variazione</a:t>
            </a:r>
            <a:r>
              <a:rPr lang="it-IT" sz="3000" dirty="0"/>
              <a:t> (diastratico e diamesico).</a:t>
            </a:r>
          </a:p>
          <a:p>
            <a:pPr marL="0" indent="0" algn="just">
              <a:buNone/>
            </a:pPr>
            <a:r>
              <a:rPr lang="it-IT" sz="3000" dirty="0"/>
              <a:t>Inoltre, i tratti sono spesso </a:t>
            </a:r>
            <a:r>
              <a:rPr lang="it-IT" sz="3000" b="1" dirty="0"/>
              <a:t>inavvertiti</a:t>
            </a:r>
            <a:r>
              <a:rPr lang="it-IT" sz="3000" dirty="0"/>
              <a:t> dai parlanti, che li riconoscono come locali solo quando entrano in contatto con parlanti di altre aree.</a:t>
            </a:r>
          </a:p>
          <a:p>
            <a:pPr marL="0" indent="0" algn="just">
              <a:buNone/>
            </a:pPr>
            <a:r>
              <a:rPr lang="it-IT" sz="3000" dirty="0"/>
              <a:t>L’influsso dei dialetti sull’italiano non investe con la stessa intensità tutti i livelli della lingua: è maggiore nella </a:t>
            </a:r>
            <a:r>
              <a:rPr lang="it-IT" sz="3000" b="1" dirty="0"/>
              <a:t>prosodia</a:t>
            </a:r>
            <a:r>
              <a:rPr lang="it-IT" sz="3000" dirty="0"/>
              <a:t> e nella </a:t>
            </a:r>
            <a:r>
              <a:rPr lang="it-IT" sz="3000" b="1" dirty="0"/>
              <a:t>fonologia</a:t>
            </a:r>
            <a:r>
              <a:rPr lang="it-IT" sz="3000" dirty="0"/>
              <a:t> ed è via via meno accentuato nel </a:t>
            </a:r>
            <a:r>
              <a:rPr lang="it-IT" sz="3000" b="1" dirty="0"/>
              <a:t>lessico</a:t>
            </a:r>
            <a:r>
              <a:rPr lang="it-IT" sz="3000" dirty="0"/>
              <a:t>, nella </a:t>
            </a:r>
            <a:r>
              <a:rPr lang="it-IT" sz="3000" b="1" dirty="0"/>
              <a:t>sintassi</a:t>
            </a:r>
            <a:r>
              <a:rPr lang="it-IT" sz="3000" dirty="0"/>
              <a:t> e nella </a:t>
            </a:r>
            <a:r>
              <a:rPr lang="it-IT" sz="3000" b="1" dirty="0"/>
              <a:t>morfologia</a:t>
            </a:r>
            <a:r>
              <a:rPr lang="it-IT" sz="3000" dirty="0"/>
              <a:t>. </a:t>
            </a:r>
          </a:p>
          <a:p>
            <a:pPr marL="0" indent="0" algn="just">
              <a:buNone/>
            </a:pPr>
            <a:r>
              <a:rPr lang="it-IT" sz="3000" dirty="0"/>
              <a:t>Diverso è anche il </a:t>
            </a:r>
            <a:r>
              <a:rPr lang="it-IT" sz="3000" b="1" dirty="0"/>
              <a:t>prestigio</a:t>
            </a:r>
            <a:r>
              <a:rPr lang="it-IT" sz="3000" dirty="0"/>
              <a:t> sociolinguistico di determinati tratti: se un parlante napoletano colto evita di norma, in un parlato formale, un fenomeno come l’accusativo preposizionale (</a:t>
            </a:r>
            <a:r>
              <a:rPr lang="it-IT" sz="3000" i="1" dirty="0"/>
              <a:t>chiama a Maria</a:t>
            </a:r>
            <a:r>
              <a:rPr lang="it-IT" sz="3000" dirty="0"/>
              <a:t>), tende a non fare altrettanto per la pronuncia del dittongo </a:t>
            </a:r>
            <a:r>
              <a:rPr lang="it-IT" sz="3000" i="1" dirty="0" err="1"/>
              <a:t>uo</a:t>
            </a:r>
            <a:r>
              <a:rPr lang="it-IT" sz="3000" dirty="0"/>
              <a:t> con vocale chiusa (</a:t>
            </a:r>
            <a:r>
              <a:rPr lang="it-IT" sz="3000" i="1" dirty="0" err="1"/>
              <a:t>uómo</a:t>
            </a:r>
            <a:r>
              <a:rPr lang="it-IT" sz="30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30129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Si possono osservare le tendenze comuni a </a:t>
            </a:r>
            <a:r>
              <a:rPr lang="it-IT" sz="3000" b="1" dirty="0"/>
              <a:t>sei grandi aree</a:t>
            </a:r>
            <a:r>
              <a:rPr lang="it-IT" sz="3000" dirty="0"/>
              <a:t> (settentrionale, toscana, romana, meridionale, meridionale estrema, sarda), ma dobbiamo tener presente che l’estensione geografica di un singolo tratto può variare anche notevolmente: se il raddoppiamento di alcune consonanti intervocaliche (</a:t>
            </a:r>
            <a:r>
              <a:rPr lang="it-IT" sz="3000" i="1" dirty="0" err="1"/>
              <a:t>raggione</a:t>
            </a:r>
            <a:r>
              <a:rPr lang="it-IT" sz="3000" dirty="0"/>
              <a:t>, </a:t>
            </a:r>
            <a:r>
              <a:rPr lang="it-IT" sz="3000" i="1" dirty="0" err="1"/>
              <a:t>subbito</a:t>
            </a:r>
            <a:r>
              <a:rPr lang="it-IT" sz="3000" dirty="0"/>
              <a:t>) è comune all’italiano parlato in tutto il Centro-Sud, un fenomeno come l’uso dell’avverbio </a:t>
            </a:r>
            <a:r>
              <a:rPr lang="it-IT" sz="3000" i="1" dirty="0"/>
              <a:t>ancora </a:t>
            </a:r>
            <a:r>
              <a:rPr lang="it-IT" sz="3000" dirty="0"/>
              <a:t>senza negazione accompagnato da un verbo al presente per indicare un’azione che non si è ancora compiuta (</a:t>
            </a:r>
            <a:r>
              <a:rPr lang="it-IT" sz="3000" i="1" dirty="0"/>
              <a:t>ancora viene </a:t>
            </a:r>
            <a:r>
              <a:rPr lang="it-IT" sz="3000" dirty="0"/>
              <a:t>‘non è ancora venuto’) è limitato all’area di Chieti e Pescara e a parte del Molise. </a:t>
            </a:r>
          </a:p>
          <a:p>
            <a:pPr marL="0" indent="0" algn="just">
              <a:buNone/>
            </a:pPr>
            <a:r>
              <a:rPr lang="it-IT" sz="3000" dirty="0"/>
              <a:t>Esistono inoltre tratti areali i cui confini sono in forte espansione: ad esempio, l’uso del pronome </a:t>
            </a:r>
            <a:r>
              <a:rPr lang="it-IT" sz="3000" i="1" dirty="0"/>
              <a:t>te </a:t>
            </a:r>
            <a:r>
              <a:rPr lang="it-IT" sz="3000" dirty="0"/>
              <a:t>come soggetto (</a:t>
            </a:r>
            <a:r>
              <a:rPr lang="it-IT" sz="3000" i="1" dirty="0"/>
              <a:t>pensaci te</a:t>
            </a:r>
            <a:r>
              <a:rPr lang="it-IT" sz="3000" dirty="0"/>
              <a:t>), tipico dell’italiano regionale settentrionale e toscano, si sta progressivamente diffondendo in tutta Italia. </a:t>
            </a:r>
          </a:p>
          <a:p>
            <a:pPr marL="0" indent="0" algn="just">
              <a:buNone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6893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Nella varietà</a:t>
            </a:r>
            <a:r>
              <a:rPr lang="it-IT" sz="3000" b="1" dirty="0"/>
              <a:t> settentrionale</a:t>
            </a:r>
            <a:r>
              <a:rPr lang="it-IT" sz="3000" dirty="0"/>
              <a:t>: </a:t>
            </a:r>
          </a:p>
          <a:p>
            <a:pPr lvl="0" algn="just"/>
            <a:r>
              <a:rPr lang="it-IT" sz="3000" dirty="0"/>
              <a:t>la </a:t>
            </a:r>
            <a:r>
              <a:rPr lang="it-IT" sz="3000" i="1" dirty="0"/>
              <a:t>e </a:t>
            </a:r>
            <a:r>
              <a:rPr lang="it-IT" sz="3000" dirty="0"/>
              <a:t>tonica tende a essere aperta nei monosillabi o nelle parole ossitone (</a:t>
            </a:r>
            <a:r>
              <a:rPr lang="it-IT" sz="3000" i="1" dirty="0" err="1"/>
              <a:t>mè</a:t>
            </a:r>
            <a:r>
              <a:rPr lang="it-IT" sz="3000" dirty="0"/>
              <a:t>, </a:t>
            </a:r>
            <a:r>
              <a:rPr lang="it-IT" sz="3000" i="1" dirty="0" err="1"/>
              <a:t>perchè</a:t>
            </a:r>
            <a:r>
              <a:rPr lang="it-IT" sz="3000" dirty="0"/>
              <a:t>) e chiusa prima di una palatale (</a:t>
            </a:r>
            <a:r>
              <a:rPr lang="it-IT" sz="3000" i="1" dirty="0" err="1"/>
              <a:t>méglio</a:t>
            </a:r>
            <a:r>
              <a:rPr lang="it-IT" sz="3000" dirty="0"/>
              <a:t>) e una nasale (</a:t>
            </a:r>
            <a:r>
              <a:rPr lang="it-IT" sz="3000" i="1" dirty="0" err="1"/>
              <a:t>pénso</a:t>
            </a:r>
            <a:r>
              <a:rPr lang="it-IT" sz="3000" dirty="0"/>
              <a:t>) o in parole sdrucciole (</a:t>
            </a:r>
            <a:r>
              <a:rPr lang="it-IT" sz="3000" i="1" dirty="0" err="1"/>
              <a:t>médico</a:t>
            </a:r>
            <a:r>
              <a:rPr lang="it-IT" sz="3000" dirty="0"/>
              <a:t>);</a:t>
            </a:r>
          </a:p>
          <a:p>
            <a:pPr lvl="0" algn="just"/>
            <a:r>
              <a:rPr lang="it-IT" sz="3000" dirty="0"/>
              <a:t>le consonanti intense sono pronunciate come scempie (</a:t>
            </a:r>
            <a:r>
              <a:rPr lang="it-IT" sz="3000" i="1" dirty="0"/>
              <a:t>bela </a:t>
            </a:r>
            <a:r>
              <a:rPr lang="it-IT" sz="3000" dirty="0"/>
              <a:t>‘bella’) e manca il raddoppiamento fonosintattico (</a:t>
            </a:r>
            <a:r>
              <a:rPr lang="it-IT" sz="3000" i="1" dirty="0"/>
              <a:t>a casa </a:t>
            </a:r>
            <a:r>
              <a:rPr lang="it-IT" sz="3000" dirty="0"/>
              <a:t>anziché </a:t>
            </a:r>
            <a:r>
              <a:rPr lang="it-IT" sz="3000" i="1" dirty="0"/>
              <a:t>a </a:t>
            </a:r>
            <a:r>
              <a:rPr lang="it-IT" sz="3000" i="1" dirty="0" err="1"/>
              <a:t>ccasa</a:t>
            </a:r>
            <a:r>
              <a:rPr lang="it-IT" sz="3000" dirty="0"/>
              <a:t>); </a:t>
            </a:r>
          </a:p>
          <a:p>
            <a:pPr lvl="0" algn="just"/>
            <a:r>
              <a:rPr lang="it-IT" sz="3000" dirty="0"/>
              <a:t>la </a:t>
            </a:r>
            <a:r>
              <a:rPr lang="it-IT" sz="3000" i="1" dirty="0"/>
              <a:t>s </a:t>
            </a:r>
            <a:r>
              <a:rPr lang="it-IT" sz="3000" dirty="0"/>
              <a:t>intervocalica tende a essere pronunciata sempre come sonora </a:t>
            </a:r>
            <a:r>
              <a:rPr lang="it-IT" sz="3000" i="1" dirty="0"/>
              <a:t>(/’</a:t>
            </a:r>
            <a:r>
              <a:rPr lang="it-IT" sz="3000" i="1" dirty="0" err="1"/>
              <a:t>kaza</a:t>
            </a:r>
            <a:r>
              <a:rPr lang="it-IT" sz="3000" i="1" dirty="0"/>
              <a:t>/)</a:t>
            </a:r>
            <a:r>
              <a:rPr lang="it-IT" sz="3000" dirty="0"/>
              <a:t> e in alcune aree, come l’Emilia-Romagna, si palatalizza </a:t>
            </a:r>
            <a:r>
              <a:rPr lang="it-IT" sz="3000" i="1" dirty="0"/>
              <a:t>(</a:t>
            </a:r>
            <a:r>
              <a:rPr lang="it-IT" sz="3000" i="1" dirty="0" err="1"/>
              <a:t>mo</a:t>
            </a:r>
            <a:r>
              <a:rPr lang="it-IT" sz="3000" i="1" dirty="0"/>
              <a:t> sci)</a:t>
            </a:r>
            <a:r>
              <a:rPr lang="it-IT" sz="3000" dirty="0"/>
              <a:t>;</a:t>
            </a:r>
            <a:endParaRPr lang="it-IT" sz="3000" i="1" dirty="0"/>
          </a:p>
          <a:p>
            <a:pPr lvl="0" algn="just"/>
            <a:r>
              <a:rPr lang="it-IT" sz="3000" dirty="0"/>
              <a:t>si trova l’articolo davanti a nomi propri maschili e femminili (</a:t>
            </a:r>
            <a:r>
              <a:rPr lang="it-IT" sz="3000" i="1" dirty="0"/>
              <a:t>il Giulio</a:t>
            </a:r>
            <a:r>
              <a:rPr lang="it-IT" sz="3000" dirty="0"/>
              <a:t>, </a:t>
            </a:r>
            <a:r>
              <a:rPr lang="it-IT" sz="3000" i="1" dirty="0"/>
              <a:t>la Maria</a:t>
            </a:r>
            <a:r>
              <a:rPr lang="it-IT" sz="3000" dirty="0"/>
              <a:t>);</a:t>
            </a:r>
          </a:p>
          <a:p>
            <a:pPr lvl="0" algn="just"/>
            <a:r>
              <a:rPr lang="it-IT" sz="3000" dirty="0"/>
              <a:t>si usa </a:t>
            </a:r>
            <a:r>
              <a:rPr lang="it-IT" sz="3000" i="1" dirty="0"/>
              <a:t>mica </a:t>
            </a:r>
            <a:r>
              <a:rPr lang="it-IT" sz="3000" dirty="0"/>
              <a:t>senza negazione in frasi negative (</a:t>
            </a:r>
            <a:r>
              <a:rPr lang="it-IT" sz="3000" i="1" dirty="0"/>
              <a:t>puoi mica farlo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02324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dirty="0"/>
              <a:t>Nella varietà </a:t>
            </a:r>
            <a:r>
              <a:rPr lang="it-IT" sz="3000" b="1" dirty="0"/>
              <a:t>toscana</a:t>
            </a:r>
            <a:r>
              <a:rPr lang="it-IT" sz="3000" dirty="0"/>
              <a:t>:</a:t>
            </a:r>
          </a:p>
          <a:p>
            <a:pPr lvl="0"/>
            <a:r>
              <a:rPr lang="it-IT" sz="3000" dirty="0"/>
              <a:t>il dittongo </a:t>
            </a:r>
            <a:r>
              <a:rPr lang="it-IT" sz="3000" i="1" dirty="0" err="1"/>
              <a:t>uo</a:t>
            </a:r>
            <a:r>
              <a:rPr lang="it-IT" sz="3000" i="1" dirty="0"/>
              <a:t> </a:t>
            </a:r>
            <a:r>
              <a:rPr lang="it-IT" sz="3000" dirty="0"/>
              <a:t>tende a monottongare in </a:t>
            </a:r>
            <a:r>
              <a:rPr lang="it-IT" sz="3000" i="1" dirty="0"/>
              <a:t>o</a:t>
            </a:r>
            <a:r>
              <a:rPr lang="it-IT" sz="3000" dirty="0"/>
              <a:t> (</a:t>
            </a:r>
            <a:r>
              <a:rPr lang="it-IT" sz="3000" i="1" dirty="0"/>
              <a:t>omo</a:t>
            </a:r>
            <a:r>
              <a:rPr lang="it-IT" sz="3000" dirty="0"/>
              <a:t>, </a:t>
            </a:r>
            <a:r>
              <a:rPr lang="it-IT" sz="3000" i="1" dirty="0"/>
              <a:t>bono</a:t>
            </a:r>
            <a:r>
              <a:rPr lang="it-IT" sz="3000" dirty="0"/>
              <a:t>, </a:t>
            </a:r>
            <a:r>
              <a:rPr lang="it-IT" sz="3000" i="1" dirty="0"/>
              <a:t>novo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è presente il fenomeno della “gorgia” (</a:t>
            </a:r>
            <a:r>
              <a:rPr lang="it-IT" sz="3000" i="1" dirty="0" err="1"/>
              <a:t>amiho</a:t>
            </a:r>
            <a:r>
              <a:rPr lang="it-IT" sz="3000" dirty="0"/>
              <a:t>, </a:t>
            </a:r>
            <a:r>
              <a:rPr lang="it-IT" sz="3000" i="1" dirty="0"/>
              <a:t>la </a:t>
            </a:r>
            <a:r>
              <a:rPr lang="it-IT" sz="3000" i="1" dirty="0" err="1"/>
              <a:t>hasa</a:t>
            </a:r>
            <a:r>
              <a:rPr lang="it-IT" sz="3000" dirty="0"/>
              <a:t>, </a:t>
            </a:r>
            <a:r>
              <a:rPr lang="it-IT" sz="3000" i="1" dirty="0" err="1"/>
              <a:t>caphitho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le affricate prepalatali in posizione intervocalica sono realizzate come fricative (</a:t>
            </a:r>
            <a:r>
              <a:rPr lang="it-IT" sz="3000" i="1" dirty="0" err="1"/>
              <a:t>baʃo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raʒone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la sibilante tende a passare ad alveolare dopo </a:t>
            </a:r>
            <a:r>
              <a:rPr lang="it-IT" sz="3000" i="1" dirty="0"/>
              <a:t>l</a:t>
            </a:r>
            <a:r>
              <a:rPr lang="it-IT" sz="3000" dirty="0"/>
              <a:t>, </a:t>
            </a:r>
            <a:r>
              <a:rPr lang="it-IT" sz="3000" i="1" dirty="0"/>
              <a:t>n</a:t>
            </a:r>
            <a:r>
              <a:rPr lang="it-IT" sz="3000" dirty="0"/>
              <a:t>, </a:t>
            </a:r>
            <a:r>
              <a:rPr lang="it-IT" sz="3000" i="1" dirty="0"/>
              <a:t>r</a:t>
            </a:r>
            <a:r>
              <a:rPr lang="it-IT" sz="3000" dirty="0"/>
              <a:t> (</a:t>
            </a:r>
            <a:r>
              <a:rPr lang="it-IT" sz="3000" i="1" dirty="0" err="1"/>
              <a:t>polzo</a:t>
            </a:r>
            <a:r>
              <a:rPr lang="it-IT" sz="3000" dirty="0"/>
              <a:t>, </a:t>
            </a:r>
            <a:r>
              <a:rPr lang="it-IT" sz="3000" i="1" dirty="0" err="1"/>
              <a:t>anzia</a:t>
            </a:r>
            <a:r>
              <a:rPr lang="it-IT" sz="3000" dirty="0"/>
              <a:t>, </a:t>
            </a:r>
            <a:r>
              <a:rPr lang="it-IT" sz="3000" i="1" dirty="0" err="1"/>
              <a:t>borza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si usa la forma impersonale dei verbi in luogo della prima persona plurale (</a:t>
            </a:r>
            <a:r>
              <a:rPr lang="it-IT" sz="3000" i="1" dirty="0"/>
              <a:t>noi si fa </a:t>
            </a:r>
            <a:r>
              <a:rPr lang="it-IT" sz="3000" dirty="0"/>
              <a:t>‘noi facciamo’).</a:t>
            </a:r>
          </a:p>
          <a:p>
            <a:pPr lvl="0"/>
            <a:r>
              <a:rPr lang="it-IT" sz="3000" dirty="0"/>
              <a:t>rimangono il dimostrativo </a:t>
            </a:r>
            <a:r>
              <a:rPr lang="it-IT" sz="3000" i="1" dirty="0"/>
              <a:t>codesto </a:t>
            </a:r>
            <a:r>
              <a:rPr lang="it-IT" sz="3000" dirty="0"/>
              <a:t>e l’avverbio </a:t>
            </a:r>
            <a:r>
              <a:rPr lang="it-IT" sz="3000" i="1" dirty="0"/>
              <a:t>costì</a:t>
            </a:r>
            <a:r>
              <a:rPr lang="it-IT" sz="3000" dirty="0"/>
              <a:t> per indicare qualcosa lontano da chi parla e vicino a chi ascolta.</a:t>
            </a:r>
          </a:p>
        </p:txBody>
      </p:sp>
    </p:spTree>
    <p:extLst>
      <p:ext uri="{BB962C8B-B14F-4D97-AF65-F5344CB8AC3E}">
        <p14:creationId xmlns:p14="http://schemas.microsoft.com/office/powerpoint/2010/main" val="78038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dirty="0"/>
              <a:t>Nella varietà </a:t>
            </a:r>
            <a:r>
              <a:rPr lang="it-IT" sz="3000" b="1" dirty="0"/>
              <a:t>romana</a:t>
            </a:r>
            <a:r>
              <a:rPr lang="it-IT" sz="3000" dirty="0"/>
              <a:t>:</a:t>
            </a:r>
          </a:p>
          <a:p>
            <a:pPr lvl="0"/>
            <a:r>
              <a:rPr lang="it-IT" sz="3000" dirty="0"/>
              <a:t>il dittongo </a:t>
            </a:r>
            <a:r>
              <a:rPr lang="it-IT" sz="3000" i="1" dirty="0" err="1"/>
              <a:t>uo</a:t>
            </a:r>
            <a:r>
              <a:rPr lang="it-IT" sz="3000" i="1" dirty="0"/>
              <a:t> </a:t>
            </a:r>
            <a:r>
              <a:rPr lang="it-IT" sz="3000" dirty="0"/>
              <a:t>tende a monottongare in </a:t>
            </a:r>
            <a:r>
              <a:rPr lang="it-IT" sz="3000" i="1" dirty="0"/>
              <a:t>o</a:t>
            </a:r>
            <a:r>
              <a:rPr lang="it-IT" sz="3000" dirty="0"/>
              <a:t> (</a:t>
            </a:r>
            <a:r>
              <a:rPr lang="it-IT" sz="3000" i="1" dirty="0"/>
              <a:t>omo</a:t>
            </a:r>
            <a:r>
              <a:rPr lang="it-IT" sz="3000" dirty="0"/>
              <a:t>, </a:t>
            </a:r>
            <a:r>
              <a:rPr lang="it-IT" sz="3000" i="1" dirty="0"/>
              <a:t>bono</a:t>
            </a:r>
            <a:r>
              <a:rPr lang="it-IT" sz="3000" dirty="0"/>
              <a:t>, </a:t>
            </a:r>
            <a:r>
              <a:rPr lang="it-IT" sz="3000" i="1" dirty="0"/>
              <a:t>novo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timbro di alcune </a:t>
            </a:r>
            <a:r>
              <a:rPr lang="it-IT" sz="3000" i="1" dirty="0"/>
              <a:t>e </a:t>
            </a:r>
            <a:r>
              <a:rPr lang="it-IT" sz="3000" dirty="0" err="1"/>
              <a:t>e</a:t>
            </a:r>
            <a:r>
              <a:rPr lang="it-IT" sz="3000" dirty="0"/>
              <a:t> </a:t>
            </a:r>
            <a:r>
              <a:rPr lang="it-IT" sz="3000" i="1" dirty="0"/>
              <a:t>o </a:t>
            </a:r>
            <a:r>
              <a:rPr lang="it-IT" sz="3000" dirty="0"/>
              <a:t>accentate differisce da quello dello standard: </a:t>
            </a:r>
            <a:r>
              <a:rPr lang="it-IT" sz="3000" i="1" dirty="0" err="1"/>
              <a:t>trènta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dévo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colònna</a:t>
            </a:r>
            <a:r>
              <a:rPr lang="it-IT" sz="3000" dirty="0"/>
              <a:t>, </a:t>
            </a:r>
            <a:r>
              <a:rPr lang="it-IT" sz="3000" i="1" dirty="0" err="1"/>
              <a:t>quattòrdici</a:t>
            </a:r>
            <a:r>
              <a:rPr lang="it-IT" sz="3000" dirty="0"/>
              <a:t>, ecc.;</a:t>
            </a:r>
          </a:p>
          <a:p>
            <a:pPr lvl="0"/>
            <a:r>
              <a:rPr lang="it-IT" sz="3000" dirty="0"/>
              <a:t>l’occlusiva </a:t>
            </a:r>
            <a:r>
              <a:rPr lang="it-IT" sz="3000" i="1" dirty="0"/>
              <a:t>b </a:t>
            </a:r>
            <a:r>
              <a:rPr lang="it-IT" sz="3000" dirty="0"/>
              <a:t>e l’affricata </a:t>
            </a:r>
            <a:r>
              <a:rPr lang="it-IT" sz="3000" i="1" dirty="0"/>
              <a:t>g </a:t>
            </a:r>
            <a:r>
              <a:rPr lang="it-IT" sz="3000" dirty="0"/>
              <a:t>intervocaliche tendono a essere intense (</a:t>
            </a:r>
            <a:r>
              <a:rPr lang="it-IT" sz="3000" i="1" dirty="0" err="1"/>
              <a:t>subbito</a:t>
            </a:r>
            <a:r>
              <a:rPr lang="it-IT" sz="3000" dirty="0"/>
              <a:t>, </a:t>
            </a:r>
            <a:r>
              <a:rPr lang="it-IT" sz="3000" i="1" dirty="0" err="1"/>
              <a:t>raggione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le affricate prepalatali sorde in posizione intervocalica sono realizzate come fricative (</a:t>
            </a:r>
            <a:r>
              <a:rPr lang="it-IT" sz="3000" i="1" dirty="0" err="1"/>
              <a:t>baʃo</a:t>
            </a:r>
            <a:r>
              <a:rPr lang="it-IT" sz="3000" dirty="0"/>
              <a:t>, </a:t>
            </a:r>
            <a:r>
              <a:rPr lang="it-IT" sz="3000" i="1" dirty="0" err="1"/>
              <a:t>diʃi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la sibilante tende a passare ad alveolare dopo </a:t>
            </a:r>
            <a:r>
              <a:rPr lang="it-IT" sz="3000" i="1" dirty="0"/>
              <a:t>l</a:t>
            </a:r>
            <a:r>
              <a:rPr lang="it-IT" sz="3000" dirty="0"/>
              <a:t>, </a:t>
            </a:r>
            <a:r>
              <a:rPr lang="it-IT" sz="3000" i="1" dirty="0"/>
              <a:t>n</a:t>
            </a:r>
            <a:r>
              <a:rPr lang="it-IT" sz="3000" dirty="0"/>
              <a:t>, </a:t>
            </a:r>
            <a:r>
              <a:rPr lang="it-IT" sz="3000" i="1" dirty="0"/>
              <a:t>r</a:t>
            </a:r>
            <a:r>
              <a:rPr lang="it-IT" sz="3000" dirty="0"/>
              <a:t> (</a:t>
            </a:r>
            <a:r>
              <a:rPr lang="it-IT" sz="3000" i="1" dirty="0" err="1"/>
              <a:t>polzo</a:t>
            </a:r>
            <a:r>
              <a:rPr lang="it-IT" sz="3000" dirty="0"/>
              <a:t>, </a:t>
            </a:r>
            <a:r>
              <a:rPr lang="it-IT" sz="3000" i="1" dirty="0" err="1"/>
              <a:t>anzia</a:t>
            </a:r>
            <a:r>
              <a:rPr lang="it-IT" sz="3000" dirty="0"/>
              <a:t>, </a:t>
            </a:r>
            <a:r>
              <a:rPr lang="it-IT" sz="3000" i="1" dirty="0" err="1"/>
              <a:t>borza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la laterale palatale tende a passare a </a:t>
            </a:r>
            <a:r>
              <a:rPr lang="it-IT" sz="3000" i="1" dirty="0"/>
              <a:t>j</a:t>
            </a:r>
            <a:r>
              <a:rPr lang="it-IT" sz="3000" dirty="0"/>
              <a:t> intensa (</a:t>
            </a:r>
            <a:r>
              <a:rPr lang="it-IT" sz="3000" i="1" dirty="0" err="1"/>
              <a:t>mejjo</a:t>
            </a:r>
            <a:r>
              <a:rPr lang="it-IT" sz="3000" dirty="0"/>
              <a:t>, </a:t>
            </a:r>
            <a:r>
              <a:rPr lang="it-IT" sz="3000" i="1" dirty="0" err="1"/>
              <a:t>vojjo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5911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000" dirty="0"/>
              <a:t>Nella varietà </a:t>
            </a:r>
            <a:r>
              <a:rPr lang="it-IT" sz="3000" b="1" dirty="0"/>
              <a:t>meridionale</a:t>
            </a:r>
            <a:r>
              <a:rPr lang="it-IT" sz="3000" dirty="0"/>
              <a:t>:</a:t>
            </a:r>
          </a:p>
          <a:p>
            <a:pPr lvl="0"/>
            <a:r>
              <a:rPr lang="it-IT" sz="3000" dirty="0"/>
              <a:t>la </a:t>
            </a:r>
            <a:r>
              <a:rPr lang="it-IT" sz="3000" i="1" dirty="0"/>
              <a:t>e </a:t>
            </a:r>
            <a:r>
              <a:rPr lang="it-IT" sz="3000" dirty="0" err="1"/>
              <a:t>e</a:t>
            </a:r>
            <a:r>
              <a:rPr lang="it-IT" sz="3000" dirty="0"/>
              <a:t> la </a:t>
            </a:r>
            <a:r>
              <a:rPr lang="it-IT" sz="3000" i="1" dirty="0"/>
              <a:t>o</a:t>
            </a:r>
            <a:r>
              <a:rPr lang="it-IT" sz="3000" dirty="0"/>
              <a:t> accentate tendono a essere pronunciate aperte in parole come </a:t>
            </a:r>
            <a:r>
              <a:rPr lang="it-IT" sz="3000" i="1" dirty="0" err="1"/>
              <a:t>vèro</a:t>
            </a:r>
            <a:r>
              <a:rPr lang="it-IT" sz="3000" dirty="0"/>
              <a:t>, negli avverbi in </a:t>
            </a:r>
            <a:r>
              <a:rPr lang="it-IT" sz="3000" i="1" dirty="0"/>
              <a:t>-mènte</a:t>
            </a:r>
            <a:r>
              <a:rPr lang="it-IT" sz="3000" dirty="0"/>
              <a:t>, </a:t>
            </a:r>
            <a:r>
              <a:rPr lang="it-IT" sz="3000" i="1" dirty="0" err="1"/>
              <a:t>nòme</a:t>
            </a:r>
            <a:r>
              <a:rPr lang="it-IT" sz="3000" dirty="0"/>
              <a:t>, </a:t>
            </a:r>
            <a:r>
              <a:rPr lang="it-IT" sz="3000" i="1" dirty="0" err="1"/>
              <a:t>lòro</a:t>
            </a:r>
            <a:r>
              <a:rPr lang="it-IT" sz="3000" i="1" dirty="0"/>
              <a:t> </a:t>
            </a:r>
            <a:r>
              <a:rPr lang="it-IT" sz="3000" dirty="0"/>
              <a:t>(ma la tipologia è molto varia a seconda delle zone);</a:t>
            </a:r>
          </a:p>
          <a:p>
            <a:pPr lvl="0"/>
            <a:r>
              <a:rPr lang="it-IT" sz="3000" dirty="0"/>
              <a:t>nelle aree che conoscono il dittongamento metafonetico i dittonghi tendono a essere pronunciati con vocale tonica chiusa (</a:t>
            </a:r>
            <a:r>
              <a:rPr lang="it-IT" sz="3000" i="1" dirty="0" err="1"/>
              <a:t>uómo</a:t>
            </a:r>
            <a:r>
              <a:rPr lang="it-IT" sz="3000" dirty="0"/>
              <a:t>, </a:t>
            </a:r>
            <a:r>
              <a:rPr lang="it-IT" sz="3000" i="1" dirty="0" err="1"/>
              <a:t>viéni</a:t>
            </a:r>
            <a:r>
              <a:rPr lang="it-IT" sz="3000" dirty="0"/>
              <a:t>); </a:t>
            </a:r>
          </a:p>
          <a:p>
            <a:pPr lvl="0"/>
            <a:r>
              <a:rPr lang="it-IT" sz="3000" dirty="0"/>
              <a:t>le occlusive sorde dopo la nasale vengono sonorizzate (</a:t>
            </a:r>
            <a:r>
              <a:rPr lang="it-IT" sz="3000" i="1" dirty="0" err="1"/>
              <a:t>bango</a:t>
            </a:r>
            <a:r>
              <a:rPr lang="it-IT" sz="3000" i="1" dirty="0"/>
              <a:t> </a:t>
            </a:r>
            <a:r>
              <a:rPr lang="it-IT" sz="3000" dirty="0"/>
              <a:t>‘banco’, </a:t>
            </a:r>
            <a:r>
              <a:rPr lang="it-IT" sz="3000" i="1" dirty="0" err="1"/>
              <a:t>sando</a:t>
            </a:r>
            <a:r>
              <a:rPr lang="it-IT" sz="3000" i="1" dirty="0"/>
              <a:t> </a:t>
            </a:r>
            <a:r>
              <a:rPr lang="it-IT" sz="3000" dirty="0"/>
              <a:t>‘santo’);</a:t>
            </a:r>
          </a:p>
          <a:p>
            <a:pPr lvl="0"/>
            <a:r>
              <a:rPr lang="it-IT" sz="3000" dirty="0"/>
              <a:t>l’occlusiva </a:t>
            </a:r>
            <a:r>
              <a:rPr lang="it-IT" sz="3000" i="1" dirty="0"/>
              <a:t>b </a:t>
            </a:r>
            <a:r>
              <a:rPr lang="it-IT" sz="3000" dirty="0"/>
              <a:t>e l’affricata </a:t>
            </a:r>
            <a:r>
              <a:rPr lang="it-IT" sz="3000" i="1" dirty="0"/>
              <a:t>g </a:t>
            </a:r>
            <a:r>
              <a:rPr lang="it-IT" sz="3000" dirty="0"/>
              <a:t>intervocaliche tendono a essere intense (</a:t>
            </a:r>
            <a:r>
              <a:rPr lang="it-IT" sz="3000" i="1" dirty="0" err="1"/>
              <a:t>subbito</a:t>
            </a:r>
            <a:r>
              <a:rPr lang="it-IT" sz="3000" dirty="0"/>
              <a:t>, </a:t>
            </a:r>
            <a:r>
              <a:rPr lang="it-IT" sz="3000" i="1" dirty="0" err="1"/>
              <a:t>raggione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la sibilante tende a passare ad alveolare dopo </a:t>
            </a:r>
            <a:r>
              <a:rPr lang="it-IT" sz="3000" i="1" dirty="0"/>
              <a:t>l</a:t>
            </a:r>
            <a:r>
              <a:rPr lang="it-IT" sz="3000" dirty="0"/>
              <a:t>, </a:t>
            </a:r>
            <a:r>
              <a:rPr lang="it-IT" sz="3000" i="1" dirty="0"/>
              <a:t>n</a:t>
            </a:r>
            <a:r>
              <a:rPr lang="it-IT" sz="3000" dirty="0"/>
              <a:t>, </a:t>
            </a:r>
            <a:r>
              <a:rPr lang="it-IT" sz="3000" i="1" dirty="0"/>
              <a:t>r</a:t>
            </a:r>
            <a:r>
              <a:rPr lang="it-IT" sz="3000" dirty="0"/>
              <a:t> (</a:t>
            </a:r>
            <a:r>
              <a:rPr lang="it-IT" sz="3000" i="1" dirty="0" err="1"/>
              <a:t>polzo</a:t>
            </a:r>
            <a:r>
              <a:rPr lang="it-IT" sz="3000" dirty="0"/>
              <a:t>, </a:t>
            </a:r>
            <a:r>
              <a:rPr lang="it-IT" sz="3000" i="1" dirty="0" err="1"/>
              <a:t>anzia</a:t>
            </a:r>
            <a:r>
              <a:rPr lang="it-IT" sz="3000" dirty="0"/>
              <a:t>, </a:t>
            </a:r>
            <a:r>
              <a:rPr lang="it-IT" sz="3000" i="1" dirty="0" err="1"/>
              <a:t>borza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la laterale palatale tende a passare a </a:t>
            </a:r>
            <a:r>
              <a:rPr lang="it-IT" sz="3000" i="1" dirty="0"/>
              <a:t>j</a:t>
            </a:r>
            <a:r>
              <a:rPr lang="it-IT" sz="3000" dirty="0"/>
              <a:t> intensa (</a:t>
            </a:r>
            <a:r>
              <a:rPr lang="it-IT" sz="3000" i="1" dirty="0" err="1"/>
              <a:t>mejjo</a:t>
            </a:r>
            <a:r>
              <a:rPr lang="it-IT" sz="3000" dirty="0"/>
              <a:t>, </a:t>
            </a:r>
            <a:r>
              <a:rPr lang="it-IT" sz="3000" i="1" dirty="0" err="1"/>
              <a:t>vojjo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147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L’ITALIANO REGIONALE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45366" y="984739"/>
            <a:ext cx="11826240" cy="56628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dirty="0"/>
              <a:t>l’affricata alveolare tende a diventare sonora in parole come </a:t>
            </a:r>
            <a:r>
              <a:rPr lang="it-IT" sz="3200" i="1" dirty="0"/>
              <a:t>azione</a:t>
            </a:r>
            <a:r>
              <a:rPr lang="it-IT" sz="3200" dirty="0"/>
              <a:t> o </a:t>
            </a:r>
            <a:r>
              <a:rPr lang="it-IT" sz="3200" i="1" dirty="0"/>
              <a:t>stazione</a:t>
            </a:r>
            <a:r>
              <a:rPr lang="it-IT" sz="3200" dirty="0"/>
              <a:t>;</a:t>
            </a:r>
            <a:endParaRPr lang="it-IT" sz="3000" dirty="0"/>
          </a:p>
          <a:p>
            <a:pPr lvl="0"/>
            <a:r>
              <a:rPr lang="it-IT" sz="3000" dirty="0"/>
              <a:t>la sibilante tende a essere palatalizzata: in Campania prima di </a:t>
            </a:r>
            <a:r>
              <a:rPr lang="it-IT" sz="3000" i="1" dirty="0"/>
              <a:t>c </a:t>
            </a:r>
            <a:r>
              <a:rPr lang="it-IT" sz="3000" dirty="0"/>
              <a:t>e </a:t>
            </a:r>
            <a:r>
              <a:rPr lang="it-IT" sz="3000" i="1" dirty="0"/>
              <a:t>p </a:t>
            </a:r>
            <a:r>
              <a:rPr lang="it-IT" sz="3000" dirty="0"/>
              <a:t>(</a:t>
            </a:r>
            <a:r>
              <a:rPr lang="it-IT" sz="3000" i="1" dirty="0" err="1"/>
              <a:t>ʃpazio</a:t>
            </a:r>
            <a:r>
              <a:rPr lang="it-IT" sz="3000" dirty="0"/>
              <a:t>, </a:t>
            </a:r>
            <a:r>
              <a:rPr lang="it-IT" sz="3000" i="1" dirty="0" err="1"/>
              <a:t>ʃcarpa</a:t>
            </a:r>
            <a:r>
              <a:rPr lang="it-IT" sz="3000" dirty="0"/>
              <a:t>), in Abruzzo e Molise prima di </a:t>
            </a:r>
            <a:r>
              <a:rPr lang="it-IT" sz="3000" i="1" dirty="0"/>
              <a:t>t</a:t>
            </a:r>
            <a:r>
              <a:rPr lang="it-IT" sz="3000" dirty="0"/>
              <a:t> (</a:t>
            </a:r>
            <a:r>
              <a:rPr lang="it-IT" sz="3000" i="1" dirty="0" err="1"/>
              <a:t>ʃtanza</a:t>
            </a:r>
            <a:r>
              <a:rPr lang="it-IT" sz="3000" dirty="0"/>
              <a:t>);</a:t>
            </a:r>
          </a:p>
          <a:p>
            <a:pPr lvl="0"/>
            <a:r>
              <a:rPr lang="it-IT" sz="3000" dirty="0"/>
              <a:t>il complemento oggetto animato è preceduto dalla preposizione </a:t>
            </a:r>
            <a:r>
              <a:rPr lang="it-IT" sz="3000" i="1" dirty="0"/>
              <a:t>a </a:t>
            </a:r>
            <a:r>
              <a:rPr lang="it-IT" sz="3000" dirty="0"/>
              <a:t>(accusativo preposizionale): </a:t>
            </a:r>
            <a:r>
              <a:rPr lang="it-IT" sz="3000" i="1" dirty="0"/>
              <a:t>chiama a Maria.</a:t>
            </a:r>
            <a:endParaRPr lang="it-IT" sz="3000" dirty="0"/>
          </a:p>
          <a:p>
            <a:pPr marL="0" indent="0" algn="just">
              <a:buNone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18121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1674</Words>
  <Application>Microsoft Office PowerPoint</Application>
  <PresentationFormat>Widescreen</PresentationFormat>
  <Paragraphs>75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di Office</vt:lpstr>
      <vt:lpstr>Dialettologia italiana a.a. 2022/23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L’ITALIANO REGIONALE</vt:lpstr>
      <vt:lpstr>Recentemente il progetto è stato immesso in rete:  LINCI (cnr.it)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83</cp:revision>
  <dcterms:created xsi:type="dcterms:W3CDTF">2017-09-29T07:17:13Z</dcterms:created>
  <dcterms:modified xsi:type="dcterms:W3CDTF">2023-03-16T13:14:54Z</dcterms:modified>
</cp:coreProperties>
</file>